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279" autoAdjust="0"/>
    <p:restoredTop sz="94660"/>
  </p:normalViewPr>
  <p:slideViewPr>
    <p:cSldViewPr>
      <p:cViewPr varScale="1">
        <p:scale>
          <a:sx n="103" d="100"/>
          <a:sy n="103" d="100"/>
        </p:scale>
        <p:origin x="-56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C8F1B2E-3E24-4D83-8B93-494D98EAB4F9}" type="datetimeFigureOut">
              <a:rPr lang="en-US" smtClean="0"/>
              <a:t>9/1/2015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C703B2-9DAE-40E3-907F-829611E56D7C}" type="slidenum">
              <a:rPr lang="en-US" smtClean="0"/>
              <a:t>‹#›</a:t>
            </a:fld>
            <a:endParaRPr lang="en-US"/>
          </a:p>
        </p:txBody>
      </p:sp>
    </p:spTree>
    <p:extLst>
      <p:ext uri="{BB962C8B-B14F-4D97-AF65-F5344CB8AC3E}">
        <p14:creationId xmlns:p14="http://schemas.microsoft.com/office/powerpoint/2010/main" val="954837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8F1B2E-3E24-4D83-8B93-494D98EAB4F9}" type="datetimeFigureOut">
              <a:rPr lang="en-US" smtClean="0"/>
              <a:t>9/1/2015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C703B2-9DAE-40E3-907F-829611E56D7C}" type="slidenum">
              <a:rPr lang="en-US" smtClean="0"/>
              <a:t>‹#›</a:t>
            </a:fld>
            <a:endParaRPr lang="en-US"/>
          </a:p>
        </p:txBody>
      </p:sp>
    </p:spTree>
    <p:extLst>
      <p:ext uri="{BB962C8B-B14F-4D97-AF65-F5344CB8AC3E}">
        <p14:creationId xmlns:p14="http://schemas.microsoft.com/office/powerpoint/2010/main" val="33040309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8F1B2E-3E24-4D83-8B93-494D98EAB4F9}" type="datetimeFigureOut">
              <a:rPr lang="en-US" smtClean="0"/>
              <a:t>9/1/2015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C703B2-9DAE-40E3-907F-829611E56D7C}" type="slidenum">
              <a:rPr lang="en-US" smtClean="0"/>
              <a:t>‹#›</a:t>
            </a:fld>
            <a:endParaRPr lang="en-US"/>
          </a:p>
        </p:txBody>
      </p:sp>
    </p:spTree>
    <p:extLst>
      <p:ext uri="{BB962C8B-B14F-4D97-AF65-F5344CB8AC3E}">
        <p14:creationId xmlns:p14="http://schemas.microsoft.com/office/powerpoint/2010/main" val="290135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8F1B2E-3E24-4D83-8B93-494D98EAB4F9}" type="datetimeFigureOut">
              <a:rPr lang="en-US" smtClean="0"/>
              <a:t>9/1/2015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C703B2-9DAE-40E3-907F-829611E56D7C}" type="slidenum">
              <a:rPr lang="en-US" smtClean="0"/>
              <a:t>‹#›</a:t>
            </a:fld>
            <a:endParaRPr lang="en-US"/>
          </a:p>
        </p:txBody>
      </p:sp>
    </p:spTree>
    <p:extLst>
      <p:ext uri="{BB962C8B-B14F-4D97-AF65-F5344CB8AC3E}">
        <p14:creationId xmlns:p14="http://schemas.microsoft.com/office/powerpoint/2010/main" val="4285350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8F1B2E-3E24-4D83-8B93-494D98EAB4F9}" type="datetimeFigureOut">
              <a:rPr lang="en-US" smtClean="0"/>
              <a:t>9/1/2015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C703B2-9DAE-40E3-907F-829611E56D7C}" type="slidenum">
              <a:rPr lang="en-US" smtClean="0"/>
              <a:t>‹#›</a:t>
            </a:fld>
            <a:endParaRPr lang="en-US"/>
          </a:p>
        </p:txBody>
      </p:sp>
    </p:spTree>
    <p:extLst>
      <p:ext uri="{BB962C8B-B14F-4D97-AF65-F5344CB8AC3E}">
        <p14:creationId xmlns:p14="http://schemas.microsoft.com/office/powerpoint/2010/main" val="1406650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C8F1B2E-3E24-4D83-8B93-494D98EAB4F9}" type="datetimeFigureOut">
              <a:rPr lang="en-US" smtClean="0"/>
              <a:t>9/1/2015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C703B2-9DAE-40E3-907F-829611E56D7C}" type="slidenum">
              <a:rPr lang="en-US" smtClean="0"/>
              <a:t>‹#›</a:t>
            </a:fld>
            <a:endParaRPr lang="en-US"/>
          </a:p>
        </p:txBody>
      </p:sp>
    </p:spTree>
    <p:extLst>
      <p:ext uri="{BB962C8B-B14F-4D97-AF65-F5344CB8AC3E}">
        <p14:creationId xmlns:p14="http://schemas.microsoft.com/office/powerpoint/2010/main" val="964417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C8F1B2E-3E24-4D83-8B93-494D98EAB4F9}" type="datetimeFigureOut">
              <a:rPr lang="en-US" smtClean="0"/>
              <a:t>9/1/2015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C703B2-9DAE-40E3-907F-829611E56D7C}" type="slidenum">
              <a:rPr lang="en-US" smtClean="0"/>
              <a:t>‹#›</a:t>
            </a:fld>
            <a:endParaRPr lang="en-US"/>
          </a:p>
        </p:txBody>
      </p:sp>
    </p:spTree>
    <p:extLst>
      <p:ext uri="{BB962C8B-B14F-4D97-AF65-F5344CB8AC3E}">
        <p14:creationId xmlns:p14="http://schemas.microsoft.com/office/powerpoint/2010/main" val="4008042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C8F1B2E-3E24-4D83-8B93-494D98EAB4F9}" type="datetimeFigureOut">
              <a:rPr lang="en-US" smtClean="0"/>
              <a:t>9/1/2015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C703B2-9DAE-40E3-907F-829611E56D7C}" type="slidenum">
              <a:rPr lang="en-US" smtClean="0"/>
              <a:t>‹#›</a:t>
            </a:fld>
            <a:endParaRPr lang="en-US"/>
          </a:p>
        </p:txBody>
      </p:sp>
    </p:spTree>
    <p:extLst>
      <p:ext uri="{BB962C8B-B14F-4D97-AF65-F5344CB8AC3E}">
        <p14:creationId xmlns:p14="http://schemas.microsoft.com/office/powerpoint/2010/main" val="2684750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8F1B2E-3E24-4D83-8B93-494D98EAB4F9}" type="datetimeFigureOut">
              <a:rPr lang="en-US" smtClean="0"/>
              <a:t>9/1/2015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C703B2-9DAE-40E3-907F-829611E56D7C}" type="slidenum">
              <a:rPr lang="en-US" smtClean="0"/>
              <a:t>‹#›</a:t>
            </a:fld>
            <a:endParaRPr lang="en-US"/>
          </a:p>
        </p:txBody>
      </p:sp>
    </p:spTree>
    <p:extLst>
      <p:ext uri="{BB962C8B-B14F-4D97-AF65-F5344CB8AC3E}">
        <p14:creationId xmlns:p14="http://schemas.microsoft.com/office/powerpoint/2010/main" val="3677307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8F1B2E-3E24-4D83-8B93-494D98EAB4F9}" type="datetimeFigureOut">
              <a:rPr lang="en-US" smtClean="0"/>
              <a:t>9/1/2015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C703B2-9DAE-40E3-907F-829611E56D7C}" type="slidenum">
              <a:rPr lang="en-US" smtClean="0"/>
              <a:t>‹#›</a:t>
            </a:fld>
            <a:endParaRPr lang="en-US"/>
          </a:p>
        </p:txBody>
      </p:sp>
    </p:spTree>
    <p:extLst>
      <p:ext uri="{BB962C8B-B14F-4D97-AF65-F5344CB8AC3E}">
        <p14:creationId xmlns:p14="http://schemas.microsoft.com/office/powerpoint/2010/main" val="69692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8F1B2E-3E24-4D83-8B93-494D98EAB4F9}" type="datetimeFigureOut">
              <a:rPr lang="en-US" smtClean="0"/>
              <a:t>9/1/2015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C703B2-9DAE-40E3-907F-829611E56D7C}" type="slidenum">
              <a:rPr lang="en-US" smtClean="0"/>
              <a:t>‹#›</a:t>
            </a:fld>
            <a:endParaRPr lang="en-US"/>
          </a:p>
        </p:txBody>
      </p:sp>
    </p:spTree>
    <p:extLst>
      <p:ext uri="{BB962C8B-B14F-4D97-AF65-F5344CB8AC3E}">
        <p14:creationId xmlns:p14="http://schemas.microsoft.com/office/powerpoint/2010/main" val="534375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8F1B2E-3E24-4D83-8B93-494D98EAB4F9}" type="datetimeFigureOut">
              <a:rPr lang="en-US" smtClean="0"/>
              <a:t>9/1/2015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C703B2-9DAE-40E3-907F-829611E56D7C}" type="slidenum">
              <a:rPr lang="en-US" smtClean="0"/>
              <a:t>‹#›</a:t>
            </a:fld>
            <a:endParaRPr lang="en-US"/>
          </a:p>
        </p:txBody>
      </p:sp>
    </p:spTree>
    <p:extLst>
      <p:ext uri="{BB962C8B-B14F-4D97-AF65-F5344CB8AC3E}">
        <p14:creationId xmlns:p14="http://schemas.microsoft.com/office/powerpoint/2010/main" val="5509190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639762"/>
          </a:xfrm>
        </p:spPr>
        <p:txBody>
          <a:bodyPr>
            <a:noAutofit/>
          </a:bodyPr>
          <a:lstStyle/>
          <a:p>
            <a:r>
              <a:rPr lang="en-US" sz="3200" dirty="0" smtClean="0">
                <a:solidFill>
                  <a:schemeClr val="accent2"/>
                </a:solidFill>
              </a:rPr>
              <a:t>Warm-Up 8/17/15</a:t>
            </a:r>
            <a:endParaRPr lang="en-US" sz="3200" dirty="0">
              <a:solidFill>
                <a:schemeClr val="accent2"/>
              </a:solidFill>
            </a:endParaRPr>
          </a:p>
        </p:txBody>
      </p:sp>
      <p:sp>
        <p:nvSpPr>
          <p:cNvPr id="5" name="Content Placeholder 4"/>
          <p:cNvSpPr>
            <a:spLocks noGrp="1"/>
          </p:cNvSpPr>
          <p:nvPr>
            <p:ph idx="1"/>
          </p:nvPr>
        </p:nvSpPr>
        <p:spPr/>
        <p:txBody>
          <a:bodyPr/>
          <a:lstStyle/>
          <a:p>
            <a:pPr marL="0" indent="0">
              <a:buNone/>
            </a:pPr>
            <a:r>
              <a:rPr lang="en-US" dirty="0"/>
              <a:t>The rock pocket mouse fur coat exists in two morphs or variations, light and dark. Even though natural selection has taken place to produce these different variations, the underbelly of the pocket mouse has remained a light color in both varieties. How would you explain why the underbelly on pocket mouse with dark fur remains a light color?</a:t>
            </a:r>
          </a:p>
          <a:p>
            <a:endParaRPr lang="en-US" dirty="0"/>
          </a:p>
        </p:txBody>
      </p:sp>
    </p:spTree>
    <p:custDataLst>
      <p:tags r:id="rId1"/>
    </p:custDataLst>
    <p:extLst>
      <p:ext uri="{BB962C8B-B14F-4D97-AF65-F5344CB8AC3E}">
        <p14:creationId xmlns:p14="http://schemas.microsoft.com/office/powerpoint/2010/main" val="6898575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639762"/>
          </a:xfrm>
        </p:spPr>
        <p:txBody>
          <a:bodyPr>
            <a:noAutofit/>
          </a:bodyPr>
          <a:lstStyle/>
          <a:p>
            <a:r>
              <a:rPr lang="en-US" sz="3200" dirty="0" smtClean="0">
                <a:solidFill>
                  <a:schemeClr val="accent2"/>
                </a:solidFill>
              </a:rPr>
              <a:t>Warm-Up 8/18/15</a:t>
            </a:r>
            <a:endParaRPr lang="en-US" sz="3200" dirty="0">
              <a:solidFill>
                <a:schemeClr val="accent2"/>
              </a:solidFill>
            </a:endParaRPr>
          </a:p>
        </p:txBody>
      </p:sp>
      <p:sp>
        <p:nvSpPr>
          <p:cNvPr id="5" name="Content Placeholder 4"/>
          <p:cNvSpPr>
            <a:spLocks noGrp="1"/>
          </p:cNvSpPr>
          <p:nvPr>
            <p:ph idx="1"/>
          </p:nvPr>
        </p:nvSpPr>
        <p:spPr>
          <a:xfrm>
            <a:off x="228600" y="1066800"/>
            <a:ext cx="8686800" cy="5334000"/>
          </a:xfrm>
        </p:spPr>
        <p:txBody>
          <a:bodyPr/>
          <a:lstStyle/>
          <a:p>
            <a:pPr marL="0" indent="0">
              <a:buNone/>
            </a:pPr>
            <a:r>
              <a:rPr lang="en-US" sz="2400" b="1" dirty="0" smtClean="0"/>
              <a:t>There are three different ways in which patterns of natural selection occur. They are known as Directional Selection, Stabilizing Selection, and Disruptive Selection.</a:t>
            </a:r>
          </a:p>
          <a:p>
            <a:pPr marL="0" indent="0">
              <a:buNone/>
            </a:pPr>
            <a:endParaRPr lang="en-US" sz="2400" dirty="0"/>
          </a:p>
          <a:p>
            <a:pPr marL="0" indent="0">
              <a:buNone/>
            </a:pPr>
            <a:r>
              <a:rPr lang="en-US" sz="2400" dirty="0" smtClean="0"/>
              <a:t>Research: Using a laptop, find out the differences between the types of natural selection and complete the following.</a:t>
            </a:r>
          </a:p>
          <a:p>
            <a:pPr marL="0" indent="0">
              <a:buNone/>
            </a:pPr>
            <a:endParaRPr lang="en-US" sz="2400" dirty="0"/>
          </a:p>
          <a:p>
            <a:pPr marL="0" indent="0">
              <a:buNone/>
            </a:pPr>
            <a:r>
              <a:rPr lang="en-US" sz="2400" dirty="0" smtClean="0"/>
              <a:t>1) For each pattern of natural selection, provide a brief explanation along with a graph depicting the selection.</a:t>
            </a:r>
          </a:p>
          <a:p>
            <a:pPr marL="0" indent="0">
              <a:buNone/>
            </a:pPr>
            <a:endParaRPr lang="en-US" sz="2400" dirty="0"/>
          </a:p>
          <a:p>
            <a:pPr marL="0" indent="0">
              <a:buNone/>
            </a:pPr>
            <a:r>
              <a:rPr lang="en-US" sz="2400" dirty="0" smtClean="0"/>
              <a:t>2) Think back to the rock pocket mouse. Provide an argument as to which type of natural selection is occurring in the desert environment.</a:t>
            </a:r>
            <a:endParaRPr lang="en-US" sz="2400" dirty="0"/>
          </a:p>
          <a:p>
            <a:endParaRPr lang="en-US" dirty="0"/>
          </a:p>
        </p:txBody>
      </p:sp>
    </p:spTree>
    <p:custDataLst>
      <p:tags r:id="rId1"/>
    </p:custDataLst>
    <p:extLst>
      <p:ext uri="{BB962C8B-B14F-4D97-AF65-F5344CB8AC3E}">
        <p14:creationId xmlns:p14="http://schemas.microsoft.com/office/powerpoint/2010/main" val="1719671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639762"/>
          </a:xfrm>
        </p:spPr>
        <p:txBody>
          <a:bodyPr>
            <a:noAutofit/>
          </a:bodyPr>
          <a:lstStyle/>
          <a:p>
            <a:r>
              <a:rPr lang="en-US" sz="3200" dirty="0" smtClean="0">
                <a:solidFill>
                  <a:schemeClr val="accent2"/>
                </a:solidFill>
              </a:rPr>
              <a:t>Warm-Up 8/20/15</a:t>
            </a:r>
            <a:endParaRPr lang="en-US" sz="3200" dirty="0">
              <a:solidFill>
                <a:schemeClr val="accent2"/>
              </a:solidFill>
            </a:endParaRPr>
          </a:p>
        </p:txBody>
      </p:sp>
      <p:sp>
        <p:nvSpPr>
          <p:cNvPr id="5" name="Content Placeholder 4"/>
          <p:cNvSpPr>
            <a:spLocks noGrp="1"/>
          </p:cNvSpPr>
          <p:nvPr>
            <p:ph idx="1"/>
          </p:nvPr>
        </p:nvSpPr>
        <p:spPr>
          <a:xfrm>
            <a:off x="228600" y="1066800"/>
            <a:ext cx="8686800" cy="5334000"/>
          </a:xfrm>
        </p:spPr>
        <p:txBody>
          <a:bodyPr>
            <a:normAutofit fontScale="85000" lnSpcReduction="20000"/>
          </a:bodyPr>
          <a:lstStyle/>
          <a:p>
            <a:pPr marL="0" indent="0">
              <a:buNone/>
            </a:pPr>
            <a:r>
              <a:rPr lang="en-US" sz="2400" i="1" dirty="0" smtClean="0"/>
              <a:t>Choose amongst these answer options to answer the following questions. Each option may be used once, more than once, or not at all.</a:t>
            </a:r>
          </a:p>
          <a:p>
            <a:pPr marL="0" indent="0">
              <a:buNone/>
            </a:pPr>
            <a:endParaRPr lang="en-US" sz="2400" i="1" dirty="0" smtClean="0"/>
          </a:p>
          <a:p>
            <a:pPr marL="457200" indent="-457200">
              <a:buAutoNum type="alphaUcParenR"/>
            </a:pPr>
            <a:r>
              <a:rPr lang="en-US" sz="2400" b="1" dirty="0" smtClean="0"/>
              <a:t>Random selection</a:t>
            </a:r>
          </a:p>
          <a:p>
            <a:pPr marL="457200" indent="-457200">
              <a:buAutoNum type="alphaUcParenR"/>
            </a:pPr>
            <a:r>
              <a:rPr lang="en-US" sz="2400" b="1" dirty="0" smtClean="0"/>
              <a:t>Directional selection</a:t>
            </a:r>
          </a:p>
          <a:p>
            <a:pPr marL="457200" indent="-457200">
              <a:buAutoNum type="alphaUcParenR"/>
            </a:pPr>
            <a:r>
              <a:rPr lang="en-US" sz="2400" b="1" dirty="0" smtClean="0"/>
              <a:t>Stabilizing selection</a:t>
            </a:r>
          </a:p>
          <a:p>
            <a:pPr marL="457200" indent="-457200">
              <a:buAutoNum type="alphaUcParenR"/>
            </a:pPr>
            <a:r>
              <a:rPr lang="en-US" sz="2400" b="1" dirty="0" smtClean="0"/>
              <a:t>Disruptive selection</a:t>
            </a:r>
          </a:p>
          <a:p>
            <a:pPr marL="457200" indent="-457200">
              <a:buAutoNum type="alphaUcParenR"/>
            </a:pPr>
            <a:r>
              <a:rPr lang="en-US" sz="2400" b="1" dirty="0" smtClean="0"/>
              <a:t>Sexual selection</a:t>
            </a:r>
          </a:p>
          <a:p>
            <a:pPr marL="0" indent="0">
              <a:buNone/>
            </a:pPr>
            <a:endParaRPr lang="en-US" sz="2400" dirty="0"/>
          </a:p>
          <a:p>
            <a:pPr marL="457200" indent="-457200">
              <a:buAutoNum type="arabicParenR"/>
            </a:pPr>
            <a:r>
              <a:rPr lang="en-US" sz="2400" dirty="0" smtClean="0"/>
              <a:t>An African butterfly species exists in two strikingly different color patterns</a:t>
            </a:r>
          </a:p>
          <a:p>
            <a:pPr marL="457200" indent="-457200">
              <a:buAutoNum type="arabicParenR"/>
            </a:pPr>
            <a:r>
              <a:rPr lang="en-US" sz="2400" dirty="0" smtClean="0"/>
              <a:t>Brightly colored peacocks mate more frequently than do drab peacocks</a:t>
            </a:r>
          </a:p>
          <a:p>
            <a:pPr marL="457200" indent="-457200">
              <a:buAutoNum type="arabicParenR"/>
            </a:pPr>
            <a:r>
              <a:rPr lang="en-US" sz="2400" dirty="0" smtClean="0"/>
              <a:t>Most Swiss starlings produce four to five eggs in each clutch</a:t>
            </a:r>
            <a:endParaRPr lang="en-US" dirty="0"/>
          </a:p>
          <a:p>
            <a:pPr marL="457200" indent="-457200">
              <a:buAutoNum type="arabicParenR"/>
            </a:pPr>
            <a:r>
              <a:rPr lang="en-US" sz="2400" dirty="0" smtClean="0"/>
              <a:t>Fossil evidence indicates that horses have gradually increased in size over geologic time.</a:t>
            </a:r>
          </a:p>
          <a:p>
            <a:pPr marL="457200" indent="-457200">
              <a:buAutoNum type="arabicParenR"/>
            </a:pPr>
            <a:r>
              <a:rPr lang="en-US" sz="2400" dirty="0" smtClean="0"/>
              <a:t>The average birth weight of human babies is about 3kg.</a:t>
            </a:r>
          </a:p>
          <a:p>
            <a:pPr marL="457200" indent="-457200">
              <a:buAutoNum type="arabicParenR"/>
            </a:pPr>
            <a:r>
              <a:rPr lang="en-US" sz="2400" dirty="0" smtClean="0"/>
              <a:t>A certain species of land snail exists as either a cream color or a solid brown color. Intermediate individuals are relatively rare.</a:t>
            </a:r>
          </a:p>
        </p:txBody>
      </p:sp>
    </p:spTree>
    <p:custDataLst>
      <p:tags r:id="rId1"/>
    </p:custDataLst>
    <p:extLst>
      <p:ext uri="{BB962C8B-B14F-4D97-AF65-F5344CB8AC3E}">
        <p14:creationId xmlns:p14="http://schemas.microsoft.com/office/powerpoint/2010/main" val="40062662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639762"/>
          </a:xfrm>
        </p:spPr>
        <p:txBody>
          <a:bodyPr>
            <a:noAutofit/>
          </a:bodyPr>
          <a:lstStyle/>
          <a:p>
            <a:r>
              <a:rPr lang="en-US" sz="3200" dirty="0" smtClean="0">
                <a:solidFill>
                  <a:schemeClr val="accent2"/>
                </a:solidFill>
              </a:rPr>
              <a:t>Warm-Up 8/31/15</a:t>
            </a:r>
            <a:endParaRPr lang="en-US" sz="3200" dirty="0">
              <a:solidFill>
                <a:schemeClr val="accent2"/>
              </a:solidFill>
            </a:endParaRPr>
          </a:p>
        </p:txBody>
      </p:sp>
      <p:sp>
        <p:nvSpPr>
          <p:cNvPr id="5" name="Content Placeholder 4"/>
          <p:cNvSpPr>
            <a:spLocks noGrp="1"/>
          </p:cNvSpPr>
          <p:nvPr>
            <p:ph idx="1"/>
          </p:nvPr>
        </p:nvSpPr>
        <p:spPr>
          <a:xfrm>
            <a:off x="228600" y="1066800"/>
            <a:ext cx="8686800" cy="5334000"/>
          </a:xfrm>
        </p:spPr>
        <p:txBody>
          <a:bodyPr>
            <a:normAutofit/>
          </a:bodyPr>
          <a:lstStyle/>
          <a:p>
            <a:pPr marL="0" indent="0">
              <a:buNone/>
            </a:pPr>
            <a:r>
              <a:rPr lang="en-US" sz="2400" b="1" dirty="0" smtClean="0"/>
              <a:t>In the year 2500, five male space colonists and five female space colonists (all unrelated to each other) settle on an uninhabited Earthlike planet in the Andromeda galaxy. The colonists and their offspring randomly mate for generations. All ten of the original colonists had free earlobes, and two were heterozygous for that trait. The allele for free earlobes is dominant to the allele for attached earlobes.</a:t>
            </a:r>
          </a:p>
          <a:p>
            <a:pPr marL="0" indent="0">
              <a:buNone/>
            </a:pPr>
            <a:endParaRPr lang="en-US" sz="2400" dirty="0"/>
          </a:p>
          <a:p>
            <a:pPr marL="0" indent="0">
              <a:buNone/>
            </a:pPr>
            <a:r>
              <a:rPr lang="en-US" sz="2400" dirty="0" smtClean="0"/>
              <a:t>Calculate the allele frequency of the founding population for the dominant and recessive allele.</a:t>
            </a:r>
          </a:p>
          <a:p>
            <a:pPr marL="0" indent="0">
              <a:buNone/>
            </a:pPr>
            <a:endParaRPr lang="en-US" sz="2400" dirty="0"/>
          </a:p>
        </p:txBody>
      </p:sp>
    </p:spTree>
    <p:custDataLst>
      <p:tags r:id="rId1"/>
    </p:custDataLst>
    <p:extLst>
      <p:ext uri="{BB962C8B-B14F-4D97-AF65-F5344CB8AC3E}">
        <p14:creationId xmlns:p14="http://schemas.microsoft.com/office/powerpoint/2010/main" val="13361113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639762"/>
          </a:xfrm>
        </p:spPr>
        <p:txBody>
          <a:bodyPr>
            <a:noAutofit/>
          </a:bodyPr>
          <a:lstStyle/>
          <a:p>
            <a:r>
              <a:rPr lang="en-US" sz="3200" dirty="0" smtClean="0">
                <a:solidFill>
                  <a:schemeClr val="accent2"/>
                </a:solidFill>
              </a:rPr>
              <a:t>Warm-Up </a:t>
            </a:r>
            <a:r>
              <a:rPr lang="en-US" sz="3200" dirty="0" smtClean="0">
                <a:solidFill>
                  <a:schemeClr val="accent2"/>
                </a:solidFill>
              </a:rPr>
              <a:t>9/1/15</a:t>
            </a:r>
            <a:endParaRPr lang="en-US" sz="3200" dirty="0">
              <a:solidFill>
                <a:schemeClr val="accent2"/>
              </a:solidFill>
            </a:endParaRPr>
          </a:p>
        </p:txBody>
      </p:sp>
      <p:sp>
        <p:nvSpPr>
          <p:cNvPr id="5" name="Content Placeholder 4"/>
          <p:cNvSpPr>
            <a:spLocks noGrp="1"/>
          </p:cNvSpPr>
          <p:nvPr>
            <p:ph idx="1"/>
          </p:nvPr>
        </p:nvSpPr>
        <p:spPr>
          <a:xfrm>
            <a:off x="228600" y="914400"/>
            <a:ext cx="8686800" cy="5486400"/>
          </a:xfrm>
        </p:spPr>
        <p:txBody>
          <a:bodyPr>
            <a:normAutofit fontScale="92500" lnSpcReduction="10000"/>
          </a:bodyPr>
          <a:lstStyle/>
          <a:p>
            <a:pPr marL="0" indent="0">
              <a:buNone/>
            </a:pPr>
            <a:r>
              <a:rPr lang="en-US" sz="2400" b="1" dirty="0" smtClean="0"/>
              <a:t>The following data table was produced by scientists studying the amount of carbon dioxide produced from different underwater plants at varying depths. Graph the data table using excel on a laptop.</a:t>
            </a:r>
            <a:endParaRPr lang="en-US" sz="2400" b="1" dirty="0" smtClean="0"/>
          </a:p>
          <a:p>
            <a:pPr marL="0" indent="0">
              <a:buNone/>
            </a:pPr>
            <a:endParaRPr lang="en-US" sz="2400" dirty="0" smtClean="0"/>
          </a:p>
          <a:p>
            <a:pPr marL="0" indent="0">
              <a:buNone/>
            </a:pPr>
            <a:endParaRPr lang="en-US" sz="2400" dirty="0"/>
          </a:p>
          <a:p>
            <a:pPr marL="0" indent="0">
              <a:buNone/>
            </a:pPr>
            <a:endParaRPr lang="en-US" sz="2400" dirty="0"/>
          </a:p>
          <a:p>
            <a:pPr marL="0" indent="0">
              <a:buNone/>
            </a:pPr>
            <a:endParaRPr lang="en-US" sz="2400" dirty="0" smtClean="0"/>
          </a:p>
          <a:p>
            <a:pPr marL="0" indent="0">
              <a:buNone/>
            </a:pPr>
            <a:endParaRPr lang="en-US" sz="2400" dirty="0"/>
          </a:p>
          <a:p>
            <a:pPr marL="0" indent="0">
              <a:buNone/>
            </a:pPr>
            <a:endParaRPr lang="en-US" sz="2400" dirty="0" smtClean="0"/>
          </a:p>
          <a:p>
            <a:pPr marL="0" indent="0">
              <a:buNone/>
            </a:pPr>
            <a:r>
              <a:rPr lang="en-US" sz="2400" dirty="0" smtClean="0"/>
              <a:t>Recreate the graph in your notebook and answer the following analysis questions:</a:t>
            </a:r>
          </a:p>
          <a:p>
            <a:pPr marL="0" indent="0">
              <a:buNone/>
            </a:pPr>
            <a:endParaRPr lang="en-US" sz="2400" dirty="0" smtClean="0"/>
          </a:p>
          <a:p>
            <a:pPr marL="457200" indent="-457200">
              <a:buAutoNum type="arabicPeriod"/>
            </a:pPr>
            <a:r>
              <a:rPr lang="en-US" sz="2400" dirty="0" smtClean="0"/>
              <a:t>At which depth does each plant produce the most bubbles?</a:t>
            </a:r>
          </a:p>
          <a:p>
            <a:pPr marL="457200" indent="-457200">
              <a:buAutoNum type="arabicPeriod"/>
            </a:pPr>
            <a:r>
              <a:rPr lang="en-US" sz="2400" dirty="0" smtClean="0"/>
              <a:t>Provide an evolutionary explanation as to why you think each plant has a different optimum depth.</a:t>
            </a:r>
            <a:endParaRPr lang="en-US" sz="2400" dirty="0"/>
          </a:p>
          <a:p>
            <a:pPr marL="0" indent="0">
              <a:buNone/>
            </a:pPr>
            <a:endParaRPr lang="en-US" sz="2400" dirty="0" smtClean="0"/>
          </a:p>
          <a:p>
            <a:pPr marL="0" indent="0">
              <a:buNone/>
            </a:pPr>
            <a:endParaRPr lang="en-US" sz="2400" dirty="0"/>
          </a:p>
        </p:txBody>
      </p:sp>
      <p:graphicFrame>
        <p:nvGraphicFramePr>
          <p:cNvPr id="2" name="Table 1"/>
          <p:cNvGraphicFramePr>
            <a:graphicFrameLocks noGrp="1"/>
          </p:cNvGraphicFramePr>
          <p:nvPr>
            <p:extLst>
              <p:ext uri="{D42A27DB-BD31-4B8C-83A1-F6EECF244321}">
                <p14:modId xmlns:p14="http://schemas.microsoft.com/office/powerpoint/2010/main" val="1001479568"/>
              </p:ext>
            </p:extLst>
          </p:nvPr>
        </p:nvGraphicFramePr>
        <p:xfrm>
          <a:off x="1066800" y="2057400"/>
          <a:ext cx="7010400" cy="1863802"/>
        </p:xfrm>
        <a:graphic>
          <a:graphicData uri="http://schemas.openxmlformats.org/drawingml/2006/table">
            <a:tbl>
              <a:tblPr firstRow="1" firstCol="1" bandRow="1">
                <a:tableStyleId>{5C22544A-7EE6-4342-B048-85BDC9FD1C3A}</a:tableStyleId>
              </a:tblPr>
              <a:tblGrid>
                <a:gridCol w="2336800"/>
                <a:gridCol w="2336800"/>
                <a:gridCol w="2336800"/>
              </a:tblGrid>
              <a:tr h="195942">
                <a:tc>
                  <a:txBody>
                    <a:bodyPr/>
                    <a:lstStyle/>
                    <a:p>
                      <a:pPr marL="0" marR="0" algn="ctr">
                        <a:lnSpc>
                          <a:spcPct val="115000"/>
                        </a:lnSpc>
                        <a:spcBef>
                          <a:spcPts val="0"/>
                        </a:spcBef>
                        <a:spcAft>
                          <a:spcPts val="1000"/>
                        </a:spcAft>
                      </a:pPr>
                      <a:r>
                        <a:rPr lang="en-US" sz="1400" dirty="0">
                          <a:effectLst/>
                        </a:rPr>
                        <a:t>Depth (meters)</a:t>
                      </a:r>
                      <a:endParaRPr lang="en-US" sz="1800" dirty="0">
                        <a:solidFill>
                          <a:srgbClr val="000000"/>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1400">
                          <a:effectLst/>
                        </a:rPr>
                        <a:t>Plant A: # Bubbles/Minute</a:t>
                      </a:r>
                      <a:endParaRPr lang="en-US" sz="1800">
                        <a:solidFill>
                          <a:srgbClr val="000000"/>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1400">
                          <a:effectLst/>
                        </a:rPr>
                        <a:t>Plant B: # Bubbles/Minute</a:t>
                      </a:r>
                      <a:endParaRPr lang="en-US" sz="1800">
                        <a:solidFill>
                          <a:srgbClr val="000000"/>
                        </a:solidFill>
                        <a:effectLst/>
                        <a:latin typeface="Calibri"/>
                        <a:ea typeface="Calibri"/>
                        <a:cs typeface="Times New Roman"/>
                      </a:endParaRPr>
                    </a:p>
                  </a:txBody>
                  <a:tcPr marL="68580" marR="68580" marT="0" marB="0"/>
                </a:tc>
              </a:tr>
              <a:tr h="272142">
                <a:tc>
                  <a:txBody>
                    <a:bodyPr/>
                    <a:lstStyle/>
                    <a:p>
                      <a:pPr marL="0" marR="0" algn="ctr">
                        <a:lnSpc>
                          <a:spcPct val="115000"/>
                        </a:lnSpc>
                        <a:spcBef>
                          <a:spcPts val="0"/>
                        </a:spcBef>
                        <a:spcAft>
                          <a:spcPts val="1000"/>
                        </a:spcAft>
                      </a:pPr>
                      <a:r>
                        <a:rPr lang="en-US" sz="1400" dirty="0">
                          <a:effectLst/>
                        </a:rPr>
                        <a:t>2</a:t>
                      </a:r>
                      <a:endParaRPr lang="en-US" sz="1800" dirty="0">
                        <a:solidFill>
                          <a:srgbClr val="000000"/>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1400" b="1">
                          <a:effectLst/>
                        </a:rPr>
                        <a:t>29</a:t>
                      </a:r>
                      <a:endParaRPr lang="en-US" sz="1800" b="1">
                        <a:solidFill>
                          <a:srgbClr val="000000"/>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1400" b="1">
                          <a:effectLst/>
                        </a:rPr>
                        <a:t>21</a:t>
                      </a:r>
                      <a:endParaRPr lang="en-US" sz="1800" b="1">
                        <a:solidFill>
                          <a:srgbClr val="000000"/>
                        </a:solidFill>
                        <a:effectLst/>
                        <a:latin typeface="Calibri"/>
                        <a:ea typeface="Calibri"/>
                        <a:cs typeface="Times New Roman"/>
                      </a:endParaRPr>
                    </a:p>
                  </a:txBody>
                  <a:tcPr marL="68580" marR="68580" marT="0" marB="0"/>
                </a:tc>
              </a:tr>
              <a:tr h="272142">
                <a:tc>
                  <a:txBody>
                    <a:bodyPr/>
                    <a:lstStyle/>
                    <a:p>
                      <a:pPr marL="0" marR="0" algn="ctr">
                        <a:lnSpc>
                          <a:spcPct val="115000"/>
                        </a:lnSpc>
                        <a:spcBef>
                          <a:spcPts val="0"/>
                        </a:spcBef>
                        <a:spcAft>
                          <a:spcPts val="1000"/>
                        </a:spcAft>
                      </a:pPr>
                      <a:r>
                        <a:rPr lang="en-US" sz="1400" dirty="0">
                          <a:effectLst/>
                        </a:rPr>
                        <a:t>5</a:t>
                      </a:r>
                      <a:endParaRPr lang="en-US" sz="1800" dirty="0">
                        <a:solidFill>
                          <a:srgbClr val="000000"/>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1400" b="1">
                          <a:effectLst/>
                        </a:rPr>
                        <a:t>36</a:t>
                      </a:r>
                      <a:endParaRPr lang="en-US" sz="1800" b="1">
                        <a:solidFill>
                          <a:srgbClr val="000000"/>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1400" b="1">
                          <a:effectLst/>
                        </a:rPr>
                        <a:t>27</a:t>
                      </a:r>
                      <a:endParaRPr lang="en-US" sz="1800" b="1">
                        <a:solidFill>
                          <a:srgbClr val="000000"/>
                        </a:solidFill>
                        <a:effectLst/>
                        <a:latin typeface="Calibri"/>
                        <a:ea typeface="Calibri"/>
                        <a:cs typeface="Times New Roman"/>
                      </a:endParaRPr>
                    </a:p>
                  </a:txBody>
                  <a:tcPr marL="68580" marR="68580" marT="0" marB="0"/>
                </a:tc>
              </a:tr>
              <a:tr h="272142">
                <a:tc>
                  <a:txBody>
                    <a:bodyPr/>
                    <a:lstStyle/>
                    <a:p>
                      <a:pPr marL="0" marR="0" algn="ctr">
                        <a:lnSpc>
                          <a:spcPct val="115000"/>
                        </a:lnSpc>
                        <a:spcBef>
                          <a:spcPts val="0"/>
                        </a:spcBef>
                        <a:spcAft>
                          <a:spcPts val="1000"/>
                        </a:spcAft>
                      </a:pPr>
                      <a:r>
                        <a:rPr lang="en-US" sz="1400">
                          <a:effectLst/>
                        </a:rPr>
                        <a:t>10</a:t>
                      </a:r>
                      <a:endParaRPr lang="en-US" sz="1800">
                        <a:solidFill>
                          <a:srgbClr val="000000"/>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1400" b="1">
                          <a:effectLst/>
                        </a:rPr>
                        <a:t>45</a:t>
                      </a:r>
                      <a:endParaRPr lang="en-US" sz="1800" b="1">
                        <a:solidFill>
                          <a:srgbClr val="000000"/>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1400" b="1">
                          <a:effectLst/>
                        </a:rPr>
                        <a:t>40</a:t>
                      </a:r>
                      <a:endParaRPr lang="en-US" sz="1800" b="1">
                        <a:solidFill>
                          <a:srgbClr val="000000"/>
                        </a:solidFill>
                        <a:effectLst/>
                        <a:latin typeface="Calibri"/>
                        <a:ea typeface="Calibri"/>
                        <a:cs typeface="Times New Roman"/>
                      </a:endParaRPr>
                    </a:p>
                  </a:txBody>
                  <a:tcPr marL="68580" marR="68580" marT="0" marB="0"/>
                </a:tc>
              </a:tr>
              <a:tr h="272142">
                <a:tc>
                  <a:txBody>
                    <a:bodyPr/>
                    <a:lstStyle/>
                    <a:p>
                      <a:pPr marL="0" marR="0" algn="ctr">
                        <a:lnSpc>
                          <a:spcPct val="115000"/>
                        </a:lnSpc>
                        <a:spcBef>
                          <a:spcPts val="0"/>
                        </a:spcBef>
                        <a:spcAft>
                          <a:spcPts val="1000"/>
                        </a:spcAft>
                      </a:pPr>
                      <a:r>
                        <a:rPr lang="en-US" sz="1400">
                          <a:effectLst/>
                        </a:rPr>
                        <a:t>16</a:t>
                      </a:r>
                      <a:endParaRPr lang="en-US" sz="1800">
                        <a:solidFill>
                          <a:srgbClr val="000000"/>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1400" b="1">
                          <a:effectLst/>
                        </a:rPr>
                        <a:t>32</a:t>
                      </a:r>
                      <a:endParaRPr lang="en-US" sz="1800" b="1">
                        <a:solidFill>
                          <a:srgbClr val="000000"/>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1400" b="1">
                          <a:effectLst/>
                        </a:rPr>
                        <a:t>50</a:t>
                      </a:r>
                      <a:endParaRPr lang="en-US" sz="1800" b="1">
                        <a:solidFill>
                          <a:srgbClr val="000000"/>
                        </a:solidFill>
                        <a:effectLst/>
                        <a:latin typeface="Calibri"/>
                        <a:ea typeface="Calibri"/>
                        <a:cs typeface="Times New Roman"/>
                      </a:endParaRPr>
                    </a:p>
                  </a:txBody>
                  <a:tcPr marL="68580" marR="68580" marT="0" marB="0"/>
                </a:tc>
              </a:tr>
              <a:tr h="272142">
                <a:tc>
                  <a:txBody>
                    <a:bodyPr/>
                    <a:lstStyle/>
                    <a:p>
                      <a:pPr marL="0" marR="0" algn="ctr">
                        <a:lnSpc>
                          <a:spcPct val="115000"/>
                        </a:lnSpc>
                        <a:spcBef>
                          <a:spcPts val="0"/>
                        </a:spcBef>
                        <a:spcAft>
                          <a:spcPts val="1000"/>
                        </a:spcAft>
                      </a:pPr>
                      <a:r>
                        <a:rPr lang="en-US" sz="1400">
                          <a:effectLst/>
                        </a:rPr>
                        <a:t>25</a:t>
                      </a:r>
                      <a:endParaRPr lang="en-US" sz="1800">
                        <a:solidFill>
                          <a:srgbClr val="000000"/>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1400" b="1">
                          <a:effectLst/>
                        </a:rPr>
                        <a:t>20</a:t>
                      </a:r>
                      <a:endParaRPr lang="en-US" sz="1800" b="1">
                        <a:solidFill>
                          <a:srgbClr val="000000"/>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1400" b="1">
                          <a:effectLst/>
                        </a:rPr>
                        <a:t>34</a:t>
                      </a:r>
                      <a:endParaRPr lang="en-US" sz="1800" b="1">
                        <a:solidFill>
                          <a:srgbClr val="000000"/>
                        </a:solidFill>
                        <a:effectLst/>
                        <a:latin typeface="Calibri"/>
                        <a:ea typeface="Calibri"/>
                        <a:cs typeface="Times New Roman"/>
                      </a:endParaRPr>
                    </a:p>
                  </a:txBody>
                  <a:tcPr marL="68580" marR="68580" marT="0" marB="0"/>
                </a:tc>
              </a:tr>
              <a:tr h="272142">
                <a:tc>
                  <a:txBody>
                    <a:bodyPr/>
                    <a:lstStyle/>
                    <a:p>
                      <a:pPr marL="0" marR="0" algn="ctr">
                        <a:lnSpc>
                          <a:spcPct val="115000"/>
                        </a:lnSpc>
                        <a:spcBef>
                          <a:spcPts val="0"/>
                        </a:spcBef>
                        <a:spcAft>
                          <a:spcPts val="1000"/>
                        </a:spcAft>
                      </a:pPr>
                      <a:r>
                        <a:rPr lang="en-US" sz="1400">
                          <a:effectLst/>
                        </a:rPr>
                        <a:t>30</a:t>
                      </a:r>
                      <a:endParaRPr lang="en-US" sz="1800">
                        <a:solidFill>
                          <a:srgbClr val="000000"/>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1400" b="1">
                          <a:effectLst/>
                        </a:rPr>
                        <a:t>10</a:t>
                      </a:r>
                      <a:endParaRPr lang="en-US" sz="1800" b="1">
                        <a:solidFill>
                          <a:srgbClr val="000000"/>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1400" b="1" dirty="0">
                          <a:effectLst/>
                        </a:rPr>
                        <a:t>20</a:t>
                      </a:r>
                      <a:endParaRPr lang="en-US" sz="1800" b="1" dirty="0">
                        <a:solidFill>
                          <a:srgbClr val="000000"/>
                        </a:solidFill>
                        <a:effectLst/>
                        <a:latin typeface="Calibri"/>
                        <a:ea typeface="Calibri"/>
                        <a:cs typeface="Times New Roman"/>
                      </a:endParaRPr>
                    </a:p>
                  </a:txBody>
                  <a:tcPr marL="68580" marR="68580" marT="0" marB="0"/>
                </a:tc>
              </a:tr>
            </a:tbl>
          </a:graphicData>
        </a:graphic>
      </p:graphicFrame>
    </p:spTree>
    <p:custDataLst>
      <p:tags r:id="rId1"/>
    </p:custDataLst>
    <p:extLst>
      <p:ext uri="{BB962C8B-B14F-4D97-AF65-F5344CB8AC3E}">
        <p14:creationId xmlns:p14="http://schemas.microsoft.com/office/powerpoint/2010/main" val="71279932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2.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3.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4.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5.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1017</TotalTime>
  <Words>482</Words>
  <Application>Microsoft Office PowerPoint</Application>
  <PresentationFormat>On-screen Show (4:3)</PresentationFormat>
  <Paragraphs>62</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Warm-Up 8/17/15</vt:lpstr>
      <vt:lpstr>Warm-Up 8/18/15</vt:lpstr>
      <vt:lpstr>Warm-Up 8/20/15</vt:lpstr>
      <vt:lpstr>Warm-Up 8/31/15</vt:lpstr>
      <vt:lpstr>Warm-Up 9/1/15</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Warm-Up 8/17/15</dc:title>
  <dc:creator>zzzz</dc:creator>
  <cp:lastModifiedBy>zzzz</cp:lastModifiedBy>
  <cp:revision>19</cp:revision>
  <cp:lastPrinted>2015-08-31T20:31:49Z</cp:lastPrinted>
  <dcterms:created xsi:type="dcterms:W3CDTF">2015-08-17T18:17:23Z</dcterms:created>
  <dcterms:modified xsi:type="dcterms:W3CDTF">2015-09-01T17:49:30Z</dcterms:modified>
</cp:coreProperties>
</file>